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25" r:id="rId6"/>
    <p:sldId id="1530" r:id="rId7"/>
    <p:sldId id="1531" r:id="rId8"/>
    <p:sldId id="1528" r:id="rId9"/>
    <p:sldId id="1529" r:id="rId10"/>
  </p:sldIdLst>
  <p:sldSz cx="9151938" cy="5148263"/>
  <p:notesSz cx="6797675" cy="9926638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Calibri Light" panose="020F0302020204030204" pitchFamily="34" charset="0"/>
      <p:regular r:id="rId17"/>
      <p:italic r:id="rId18"/>
    </p:embeddedFont>
    <p:embeddedFont>
      <p:font typeface="Rosatom" panose="020B0503040504020204" pitchFamily="34" charset="-52"/>
      <p:regular r:id="rId19"/>
      <p:bold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11" d="100"/>
          <a:sy n="111" d="100"/>
        </p:scale>
        <p:origin x="571" y="82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63301"/>
            <a:ext cx="4060346" cy="2865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Для </a:t>
            </a:r>
            <a:r>
              <a:rPr lang="ru-RU" sz="751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sz="751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sz="751" dirty="0" err="1" smtClean="0">
                <a:solidFill>
                  <a:srgbClr val="002060"/>
                </a:solidFill>
              </a:rPr>
              <a:t>Общедивизиональные</a:t>
            </a:r>
            <a:r>
              <a:rPr lang="ru-RU" sz="751" dirty="0" smtClean="0">
                <a:solidFill>
                  <a:srgbClr val="002060"/>
                </a:solidFill>
              </a:rPr>
              <a:t> </a:t>
            </a:r>
            <a:r>
              <a:rPr lang="ru-RU" sz="751" dirty="0">
                <a:solidFill>
                  <a:srgbClr val="002060"/>
                </a:solidFill>
              </a:rPr>
              <a:t>номинации: 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участвуют работники, имеющие профессиональную квалификацию в сфере инженерно-технических, научных и прочих областей знаний в соответствии со специализацией дивизионов Программы признания.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</a:t>
            </a:r>
            <a:r>
              <a:rPr lang="ru-RU" sz="751" dirty="0" err="1">
                <a:solidFill>
                  <a:srgbClr val="002060"/>
                </a:solidFill>
              </a:rPr>
              <a:t>общедивизиональной</a:t>
            </a:r>
            <a:r>
              <a:rPr lang="ru-RU" sz="751" dirty="0">
                <a:solidFill>
                  <a:srgbClr val="002060"/>
                </a:solidFill>
              </a:rPr>
              <a:t> КК или ее председателем (между заседаниями КК), а также Оргкомитетом</a:t>
            </a:r>
            <a:r>
              <a:rPr lang="ru-RU" sz="751" dirty="0" smtClean="0">
                <a:solidFill>
                  <a:srgbClr val="002060"/>
                </a:solidFill>
              </a:rPr>
              <a:t>.</a:t>
            </a:r>
            <a:endParaRPr lang="ru-RU" sz="751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4014291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 реализованный </a:t>
            </a:r>
            <a:r>
              <a:rPr lang="ru-RU" sz="75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/ </a:t>
            </a:r>
            <a:r>
              <a:rPr lang="af-ZA" sz="75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комплекс </a:t>
            </a:r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мероприятий 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 выходят за рамки текущего функционала, подразделения, организации или дивизиона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Сложность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Инновационность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395235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Инициативность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4014291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409984"/>
            <a:ext cx="4006907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Программе признания не принимают участие должности выше сварщика.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Сварщик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Сварщик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СЛОЖНОСТЬ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433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ИННОВАЦИОННОСТЬ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58224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15168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2079386"/>
              </p:ext>
            </p:extLst>
          </p:nvPr>
        </p:nvGraphicFramePr>
        <p:xfrm>
          <a:off x="450706" y="485899"/>
          <a:ext cx="7807427" cy="39936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Сложность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Оценивается сложность выполняемых работ: масштабность / точность / уникальность.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Инновационность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Использование новых технологий и методов сварки: работник разработал решение или усовершенствовал технологические приемы в рамках выполнения производственной задачи, что повлияло на производительность организации / дивизиона / отрасли. 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Эффективность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Работник показал значимые для организации / дивизиона / отрасли результаты: высокую производительность / перевыполнил производственный план / получил экономический эффект от своего предложения.  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Инициативность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Внесение предложений по улучшению существующих стандартов сварки, участие в рабочих группах. 
Участие в отраслевых, дивизиональных, ПСР, КПИ, ППУ, общественно значимых и иных проектах / чемпионатах / конкурсах. 
Наставничество / работа с молодежью / профориентационная деятельность.
Повышение квалификации / получение смежных профессий / новых / уникальных компетенций и навыков.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53732</TotalTime>
  <Words>2146</Words>
  <Application>Microsoft Office PowerPoint</Application>
  <PresentationFormat>Произвольный</PresentationFormat>
  <Paragraphs>198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Rosatom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Минин Роман Сергеевич</cp:lastModifiedBy>
  <cp:revision>3415</cp:revision>
  <cp:lastPrinted>2025-02-03T14:56:44Z</cp:lastPrinted>
  <dcterms:created xsi:type="dcterms:W3CDTF">2019-09-24T12:37:05Z</dcterms:created>
  <dcterms:modified xsi:type="dcterms:W3CDTF">2026-02-11T10:13:12Z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